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56" r:id="rId3"/>
    <p:sldId id="259" r:id="rId4"/>
    <p:sldId id="260" r:id="rId5"/>
    <p:sldId id="348" r:id="rId6"/>
    <p:sldId id="349" r:id="rId7"/>
    <p:sldId id="350" r:id="rId8"/>
    <p:sldId id="351" r:id="rId9"/>
    <p:sldId id="352" r:id="rId10"/>
    <p:sldId id="353" r:id="rId11"/>
    <p:sldId id="354" r:id="rId12"/>
    <p:sldId id="355" r:id="rId13"/>
    <p:sldId id="356" r:id="rId14"/>
    <p:sldId id="357" r:id="rId15"/>
    <p:sldId id="359" r:id="rId16"/>
    <p:sldId id="360" r:id="rId17"/>
    <p:sldId id="361" r:id="rId18"/>
    <p:sldId id="362" r:id="rId19"/>
    <p:sldId id="363" r:id="rId20"/>
    <p:sldId id="364" r:id="rId21"/>
    <p:sldId id="365" r:id="rId22"/>
    <p:sldId id="366" r:id="rId23"/>
    <p:sldId id="367" r:id="rId2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86" autoAdjust="0"/>
  </p:normalViewPr>
  <p:slideViewPr>
    <p:cSldViewPr>
      <p:cViewPr varScale="1">
        <p:scale>
          <a:sx n="86" d="100"/>
          <a:sy n="86" d="100"/>
        </p:scale>
        <p:origin x="-148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F3F4E-CE70-4958-A479-49E26B5F39AB}" type="datetimeFigureOut">
              <a:rPr lang="es-MX" smtClean="0"/>
              <a:t>10/05/2016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DC15C2-D558-4F0D-A7FC-591DA665147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28926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t>10/05/2016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3363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t>10/05/2016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2879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t>10/05/2016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6628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10/05/2016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41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10/05/2016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34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10/05/2016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143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10/05/2016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253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10/05/2016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132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10/05/2016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2647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10/05/2016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7504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10/05/2016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791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t>10/05/2016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068318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10/05/2016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5193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10/05/2016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7022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10/05/2016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761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t>10/05/2016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7132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t>10/05/2016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5001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t>10/05/2016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7006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t>10/05/2016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3821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t>10/05/2016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7695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t>10/05/2016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4939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t>10/05/2016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3453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A01B9-89BD-4F1B-8A83-0DCC119A1F26}" type="datetimeFigureOut">
              <a:rPr lang="es-MX" smtClean="0"/>
              <a:t>10/05/2016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F92F4-2C5B-4A34-8D52-C3695820C8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9912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10/05/2016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776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772400" cy="1470025"/>
          </a:xfrm>
        </p:spPr>
        <p:txBody>
          <a:bodyPr/>
          <a:lstStyle/>
          <a:p>
            <a:r>
              <a:rPr lang="es-MX" dirty="0" smtClean="0"/>
              <a:t>Saber </a:t>
            </a:r>
            <a:r>
              <a:rPr lang="es-MX" smtClean="0"/>
              <a:t>escuchar </a:t>
            </a:r>
            <a:endParaRPr lang="es-MX" dirty="0"/>
          </a:p>
        </p:txBody>
      </p:sp>
      <p:sp>
        <p:nvSpPr>
          <p:cNvPr id="4" name="3 Subtítulo"/>
          <p:cNvSpPr txBox="1">
            <a:spLocks noGrp="1"/>
          </p:cNvSpPr>
          <p:nvPr>
            <p:ph type="subTitle" idx="1"/>
          </p:nvPr>
        </p:nvSpPr>
        <p:spPr>
          <a:xfrm>
            <a:off x="971600" y="3600450"/>
            <a:ext cx="7776864" cy="2234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24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Área Académica:  Lic. En Ingeniería Industrial</a:t>
            </a:r>
          </a:p>
          <a:p>
            <a:pPr algn="l"/>
            <a:endParaRPr lang="es-MX" sz="2400" b="1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algn="l"/>
            <a:r>
              <a:rPr lang="es-MX" sz="24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Profesor(a): M. en E. S. Illiriam Quintero Dávila </a:t>
            </a:r>
          </a:p>
          <a:p>
            <a:pPr algn="l"/>
            <a:endParaRPr lang="es-MX" sz="2400" b="1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algn="l"/>
            <a:r>
              <a:rPr lang="es-MX" sz="24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Periodo: </a:t>
            </a:r>
            <a:r>
              <a:rPr lang="es-MX" sz="24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Enero – junio 2016. </a:t>
            </a:r>
            <a:endParaRPr lang="es-MX" sz="2400" b="1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42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MX" b="1" dirty="0">
              <a:latin typeface="Arial" pitchFamily="34" charset="0"/>
              <a:cs typeface="Arial" pitchFamily="34" charset="0"/>
            </a:endParaRPr>
          </a:p>
          <a:p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3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912" y="2204864"/>
            <a:ext cx="3986231" cy="27146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2 Marcador de contenido"/>
          <p:cNvSpPr txBox="1">
            <a:spLocks/>
          </p:cNvSpPr>
          <p:nvPr/>
        </p:nvSpPr>
        <p:spPr>
          <a:xfrm>
            <a:off x="457200" y="26064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ES_tradnl" sz="2400" b="1" dirty="0" smtClean="0">
              <a:latin typeface="+mj-lt"/>
            </a:endParaRPr>
          </a:p>
          <a:p>
            <a:pPr marL="0" indent="0" algn="just">
              <a:buFont typeface="Arial" pitchFamily="34" charset="0"/>
              <a:buNone/>
            </a:pPr>
            <a:r>
              <a:rPr lang="es-ES_tradnl" sz="2400" b="1" dirty="0" smtClean="0">
                <a:latin typeface="+mj-lt"/>
              </a:rPr>
              <a:t>4. </a:t>
            </a:r>
            <a:r>
              <a:rPr lang="es-ES_tradnl" sz="2400" dirty="0" smtClean="0">
                <a:latin typeface="+mj-lt"/>
              </a:rPr>
              <a:t>Elimine y evite las distracciones. No se distraiga jugando con pedazos de papel, escribiendo, etc. </a:t>
            </a:r>
          </a:p>
          <a:p>
            <a:pPr algn="just"/>
            <a:endParaRPr lang="es-ES_tradnl" sz="2800" dirty="0">
              <a:latin typeface="Kristen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35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MX" b="1" dirty="0">
              <a:latin typeface="Arial" pitchFamily="34" charset="0"/>
              <a:cs typeface="Arial" pitchFamily="34" charset="0"/>
            </a:endParaRPr>
          </a:p>
          <a:p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6 Marcador de posición de imagen"/>
          <p:cNvPicPr>
            <a:picLocks/>
          </p:cNvPicPr>
          <p:nvPr/>
        </p:nvPicPr>
        <p:blipFill>
          <a:blip r:embed="rId3"/>
          <a:srcRect t="19" b="19"/>
          <a:stretch>
            <a:fillRect/>
          </a:stretch>
        </p:blipFill>
        <p:spPr bwMode="auto">
          <a:xfrm>
            <a:off x="2102024" y="764704"/>
            <a:ext cx="4939952" cy="2594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5 Marcador de texto"/>
          <p:cNvSpPr txBox="1">
            <a:spLocks/>
          </p:cNvSpPr>
          <p:nvPr/>
        </p:nvSpPr>
        <p:spPr>
          <a:xfrm>
            <a:off x="647564" y="3937931"/>
            <a:ext cx="7848872" cy="8048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2400" dirty="0" smtClean="0">
                <a:latin typeface="+mj-lt"/>
              </a:rPr>
              <a:t>Evite distraerse en el momento en que la persona este hablando</a:t>
            </a:r>
            <a:endParaRPr lang="es-ES_tradnl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7568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MX" b="1" dirty="0">
              <a:latin typeface="Arial" pitchFamily="34" charset="0"/>
              <a:cs typeface="Arial" pitchFamily="34" charset="0"/>
            </a:endParaRPr>
          </a:p>
          <a:p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3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800" y="1988338"/>
            <a:ext cx="2159100" cy="20172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2 Marcador de contenido"/>
          <p:cNvSpPr txBox="1">
            <a:spLocks/>
          </p:cNvSpPr>
          <p:nvPr/>
        </p:nvSpPr>
        <p:spPr>
          <a:xfrm>
            <a:off x="437166" y="728198"/>
            <a:ext cx="8229600" cy="2520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s-ES_tradnl" sz="2400" b="1" dirty="0" smtClean="0">
                <a:latin typeface="+mj-lt"/>
              </a:rPr>
              <a:t>5. </a:t>
            </a:r>
            <a:r>
              <a:rPr lang="es-ES_tradnl" sz="2400" dirty="0" smtClean="0">
                <a:latin typeface="+mj-lt"/>
              </a:rPr>
              <a:t>Trate de ser empático con el otro. Trate de ponerse en su lugar, comprender su punto de vista.</a:t>
            </a:r>
          </a:p>
          <a:p>
            <a:pPr marL="0" indent="0" algn="ctr">
              <a:buFont typeface="Arial" pitchFamily="34" charset="0"/>
              <a:buNone/>
            </a:pPr>
            <a:endParaRPr lang="es-ES_tradnl" dirty="0">
              <a:latin typeface="Kristen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80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MX" b="1" dirty="0">
              <a:latin typeface="Arial" pitchFamily="34" charset="0"/>
              <a:cs typeface="Arial" pitchFamily="34" charset="0"/>
            </a:endParaRPr>
          </a:p>
          <a:p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6 Marcador de posición de imagen"/>
          <p:cNvPicPr>
            <a:picLocks/>
          </p:cNvPicPr>
          <p:nvPr/>
        </p:nvPicPr>
        <p:blipFill>
          <a:blip r:embed="rId3"/>
          <a:srcRect l="4251" r="4251"/>
          <a:stretch>
            <a:fillRect/>
          </a:stretch>
        </p:blipFill>
        <p:spPr bwMode="auto">
          <a:xfrm>
            <a:off x="1763688" y="476672"/>
            <a:ext cx="4867944" cy="2810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5 Marcador de texto"/>
          <p:cNvSpPr txBox="1">
            <a:spLocks/>
          </p:cNvSpPr>
          <p:nvPr/>
        </p:nvSpPr>
        <p:spPr>
          <a:xfrm>
            <a:off x="755576" y="3876606"/>
            <a:ext cx="7416824" cy="80486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2400" dirty="0" smtClean="0">
                <a:latin typeface="+mj-lt"/>
              </a:rPr>
              <a:t>Ponte en los zapatos de los demás, en vez de criticar aprender a escuchar</a:t>
            </a:r>
            <a:endParaRPr lang="es-ES_tradnl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8516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MX" b="1" dirty="0">
              <a:latin typeface="Arial" pitchFamily="34" charset="0"/>
              <a:cs typeface="Arial" pitchFamily="34" charset="0"/>
            </a:endParaRPr>
          </a:p>
          <a:p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3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39952" y="1844824"/>
            <a:ext cx="2919268" cy="24974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2 Marcador de contenido"/>
          <p:cNvSpPr txBox="1">
            <a:spLocks/>
          </p:cNvSpPr>
          <p:nvPr/>
        </p:nvSpPr>
        <p:spPr>
          <a:xfrm>
            <a:off x="683568" y="33265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ES_tradnl" sz="2400" b="1" dirty="0" smtClean="0"/>
          </a:p>
          <a:p>
            <a:pPr marL="0" indent="0" algn="just">
              <a:buFont typeface="Arial" pitchFamily="34" charset="0"/>
              <a:buNone/>
            </a:pPr>
            <a:r>
              <a:rPr lang="es-ES_tradnl" sz="2400" b="1" dirty="0" smtClean="0"/>
              <a:t>6. </a:t>
            </a:r>
            <a:r>
              <a:rPr lang="es-ES_tradnl" sz="2400" dirty="0" smtClean="0"/>
              <a:t>Sea paciente. Dedíquele el tiempo necesario, no interrumpa. </a:t>
            </a:r>
          </a:p>
          <a:p>
            <a:pPr algn="just"/>
            <a:endParaRPr lang="es-ES_tradnl" sz="2400" dirty="0">
              <a:latin typeface="Kristen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11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MX" b="1" dirty="0">
              <a:latin typeface="Arial" pitchFamily="34" charset="0"/>
              <a:cs typeface="Arial" pitchFamily="34" charset="0"/>
            </a:endParaRPr>
          </a:p>
          <a:p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6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1698" y="2252361"/>
            <a:ext cx="2705524" cy="2434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5 Marcador de texto"/>
          <p:cNvSpPr txBox="1">
            <a:spLocks/>
          </p:cNvSpPr>
          <p:nvPr/>
        </p:nvSpPr>
        <p:spPr>
          <a:xfrm>
            <a:off x="709250" y="815495"/>
            <a:ext cx="8064896" cy="8048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2400" dirty="0" smtClean="0">
                <a:latin typeface="+mj-lt"/>
              </a:rPr>
              <a:t>La paciencia es un privilegio, no la dejes a un lado, escucha, atiende y aprende.</a:t>
            </a:r>
            <a:endParaRPr lang="es-ES_tradnl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4328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MX" b="1" dirty="0">
              <a:latin typeface="Arial" pitchFamily="34" charset="0"/>
              <a:cs typeface="Arial" pitchFamily="34" charset="0"/>
            </a:endParaRPr>
          </a:p>
          <a:p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6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872" y="2400355"/>
            <a:ext cx="4357718" cy="27146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5 Marcador de contenido"/>
          <p:cNvSpPr txBox="1">
            <a:spLocks/>
          </p:cNvSpPr>
          <p:nvPr/>
        </p:nvSpPr>
        <p:spPr>
          <a:xfrm>
            <a:off x="491520" y="62068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s-ES_tradnl" sz="2400" b="1" dirty="0" smtClean="0">
                <a:latin typeface="+mj-lt"/>
              </a:rPr>
              <a:t>7. </a:t>
            </a:r>
            <a:r>
              <a:rPr lang="es-ES_tradnl" sz="2400" dirty="0" smtClean="0">
                <a:latin typeface="+mj-lt"/>
              </a:rPr>
              <a:t>Mantenga la calma y su humor. Una persona colérica toma el peor sentido de las palabras.</a:t>
            </a:r>
          </a:p>
          <a:p>
            <a:pPr algn="just"/>
            <a:endParaRPr lang="es-ES_tradnl" sz="2800" dirty="0">
              <a:latin typeface="Kristen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24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MX" b="1" dirty="0">
              <a:latin typeface="Arial" pitchFamily="34" charset="0"/>
              <a:cs typeface="Arial" pitchFamily="34" charset="0"/>
            </a:endParaRPr>
          </a:p>
          <a:p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2 Marcador de texto"/>
          <p:cNvSpPr txBox="1">
            <a:spLocks/>
          </p:cNvSpPr>
          <p:nvPr/>
        </p:nvSpPr>
        <p:spPr>
          <a:xfrm>
            <a:off x="755576" y="1769778"/>
            <a:ext cx="4032448" cy="22322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2400" dirty="0" smtClean="0">
                <a:latin typeface="+mj-lt"/>
              </a:rPr>
              <a:t>Mantén de buen humor porque si estas así no dañaras el humos de los demás.</a:t>
            </a:r>
            <a:endParaRPr lang="es-ES_tradnl" sz="2400" dirty="0">
              <a:latin typeface="+mj-lt"/>
            </a:endParaRPr>
          </a:p>
        </p:txBody>
      </p:sp>
      <p:pic>
        <p:nvPicPr>
          <p:cNvPr id="8" name="4 Marcador de posición de imagen"/>
          <p:cNvPicPr>
            <a:picLocks/>
          </p:cNvPicPr>
          <p:nvPr/>
        </p:nvPicPr>
        <p:blipFill>
          <a:blip r:embed="rId3"/>
          <a:srcRect l="3554" r="3554"/>
          <a:stretch>
            <a:fillRect/>
          </a:stretch>
        </p:blipFill>
        <p:spPr bwMode="auto">
          <a:xfrm>
            <a:off x="5292080" y="1769778"/>
            <a:ext cx="2880320" cy="2879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7164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MX" b="1" dirty="0">
              <a:latin typeface="Arial" pitchFamily="34" charset="0"/>
              <a:cs typeface="Arial" pitchFamily="34" charset="0"/>
            </a:endParaRPr>
          </a:p>
          <a:p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3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824" y="2132856"/>
            <a:ext cx="2702630" cy="24081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2 Marcador de contenido"/>
          <p:cNvSpPr txBox="1">
            <a:spLocks/>
          </p:cNvSpPr>
          <p:nvPr/>
        </p:nvSpPr>
        <p:spPr>
          <a:xfrm>
            <a:off x="678396" y="836712"/>
            <a:ext cx="7787208" cy="4065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s-ES_tradnl" sz="2400" b="1" dirty="0" smtClean="0">
                <a:latin typeface="+mj-lt"/>
              </a:rPr>
              <a:t>8. </a:t>
            </a:r>
            <a:r>
              <a:rPr lang="es-ES_tradnl" sz="2400" dirty="0" smtClean="0">
                <a:latin typeface="+mj-lt"/>
              </a:rPr>
              <a:t>Evite discusiones y críticas, sea prudente con sus argumentos. </a:t>
            </a:r>
          </a:p>
          <a:p>
            <a:pPr algn="ctr"/>
            <a:endParaRPr lang="es-ES_tradnl" dirty="0">
              <a:latin typeface="Kristen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43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MX" b="1" dirty="0">
              <a:latin typeface="Arial" pitchFamily="34" charset="0"/>
              <a:cs typeface="Arial" pitchFamily="34" charset="0"/>
            </a:endParaRPr>
          </a:p>
          <a:p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6 Marcador de posición de imagen"/>
          <p:cNvPicPr>
            <a:picLocks/>
          </p:cNvPicPr>
          <p:nvPr/>
        </p:nvPicPr>
        <p:blipFill>
          <a:blip r:embed="rId3" cstate="print"/>
          <a:srcRect l="19505" r="19505"/>
          <a:stretch>
            <a:fillRect/>
          </a:stretch>
        </p:blipFill>
        <p:spPr bwMode="auto">
          <a:xfrm>
            <a:off x="2658509" y="2296624"/>
            <a:ext cx="3930824" cy="216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5 Marcador de texto"/>
          <p:cNvSpPr txBox="1">
            <a:spLocks/>
          </p:cNvSpPr>
          <p:nvPr/>
        </p:nvSpPr>
        <p:spPr>
          <a:xfrm>
            <a:off x="1187624" y="980728"/>
            <a:ext cx="6350496" cy="80486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2400" dirty="0" smtClean="0">
                <a:latin typeface="+mj-lt"/>
              </a:rPr>
              <a:t>Evita decir cosas que puedan hacer sentir mal a la persona que está hablando.</a:t>
            </a:r>
            <a:endParaRPr lang="es-ES_tradnl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8551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s-MX" sz="2400" b="1" dirty="0">
                <a:latin typeface="Arial" pitchFamily="34" charset="0"/>
                <a:cs typeface="Arial" pitchFamily="34" charset="0"/>
              </a:rPr>
              <a:t>Resumen</a:t>
            </a:r>
          </a:p>
          <a:p>
            <a:pPr marL="0" indent="0" algn="ctr">
              <a:buNone/>
            </a:pPr>
            <a:r>
              <a:rPr lang="es-ES" sz="2400" dirty="0"/>
              <a:t>Analizar la importancia de escuchar a través de técnicas que permitan comunicarse.</a:t>
            </a:r>
            <a:endParaRPr lang="es-MX" sz="2400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s-MX" sz="2400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s-MX" sz="2400" b="1" dirty="0" err="1" smtClean="0">
                <a:latin typeface="Arial" pitchFamily="34" charset="0"/>
                <a:cs typeface="Arial" pitchFamily="34" charset="0"/>
              </a:rPr>
              <a:t>Abstrac</a:t>
            </a:r>
            <a:r>
              <a:rPr lang="es-MX" sz="2400" b="1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 marL="0" indent="0" algn="ctr">
              <a:buNone/>
            </a:pPr>
            <a:r>
              <a:rPr lang="en-US" sz="2400" dirty="0">
                <a:latin typeface="+mj-lt"/>
                <a:cs typeface="Arial" pitchFamily="34" charset="0"/>
              </a:rPr>
              <a:t>Analyze the importance of listening through techniques to communicate.</a:t>
            </a:r>
            <a:endParaRPr lang="es-MX" sz="2400" dirty="0" smtClean="0">
              <a:latin typeface="+mj-lt"/>
              <a:cs typeface="Arial" pitchFamily="34" charset="0"/>
            </a:endParaRPr>
          </a:p>
          <a:p>
            <a:pPr marL="0" indent="0" algn="ctr">
              <a:buNone/>
            </a:pPr>
            <a:endParaRPr lang="es-MX" sz="2400" b="1" dirty="0">
              <a:latin typeface="+mj-lt"/>
              <a:cs typeface="Arial" pitchFamily="34" charset="0"/>
            </a:endParaRPr>
          </a:p>
          <a:p>
            <a:pPr marL="0" indent="0" algn="just">
              <a:buNone/>
            </a:pPr>
            <a:r>
              <a:rPr lang="es-MX" sz="2000" b="1" dirty="0" smtClean="0">
                <a:latin typeface="+mj-lt"/>
                <a:cs typeface="Arial" pitchFamily="34" charset="0"/>
              </a:rPr>
              <a:t>Palabras claves: </a:t>
            </a:r>
            <a:r>
              <a:rPr lang="es-MX" sz="2400" dirty="0" smtClean="0">
                <a:latin typeface="+mj-lt"/>
                <a:cs typeface="Arial" pitchFamily="34" charset="0"/>
              </a:rPr>
              <a:t>listen, </a:t>
            </a:r>
            <a:r>
              <a:rPr lang="es-MX" sz="2400" dirty="0" err="1" smtClean="0">
                <a:latin typeface="+mj-lt"/>
                <a:cs typeface="Arial" pitchFamily="34" charset="0"/>
              </a:rPr>
              <a:t>speak</a:t>
            </a:r>
            <a:r>
              <a:rPr lang="es-MX" sz="2400" dirty="0" smtClean="0">
                <a:latin typeface="+mj-lt"/>
                <a:cs typeface="Arial" pitchFamily="34" charset="0"/>
              </a:rPr>
              <a:t>, </a:t>
            </a:r>
            <a:r>
              <a:rPr lang="es-MX" sz="2400" dirty="0" err="1" smtClean="0">
                <a:latin typeface="+mj-lt"/>
                <a:cs typeface="Arial" pitchFamily="34" charset="0"/>
              </a:rPr>
              <a:t>respect</a:t>
            </a:r>
            <a:r>
              <a:rPr lang="es-MX" sz="2400" dirty="0" smtClean="0">
                <a:latin typeface="+mj-lt"/>
                <a:cs typeface="Arial" pitchFamily="34" charset="0"/>
              </a:rPr>
              <a:t>, time. </a:t>
            </a:r>
            <a:endParaRPr lang="es-MX" sz="2800" dirty="0">
              <a:latin typeface="+mj-lt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685800" y="13017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smtClean="0"/>
              <a:t>TEMA: Saber escuchar </a:t>
            </a:r>
            <a:br>
              <a:rPr lang="es-MX" sz="3600" smtClean="0"/>
            </a:br>
            <a:r>
              <a:rPr lang="es-MX" sz="3600" smtClean="0"/>
              <a:t>(Técnicas para saber escuchar)</a:t>
            </a:r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val="286271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MX" b="1" dirty="0">
              <a:latin typeface="Arial" pitchFamily="34" charset="0"/>
              <a:cs typeface="Arial" pitchFamily="34" charset="0"/>
            </a:endParaRPr>
          </a:p>
          <a:p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3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1840" y="2405062"/>
            <a:ext cx="3722746" cy="28836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2 Marcador de contenido"/>
          <p:cNvSpPr txBox="1">
            <a:spLocks/>
          </p:cNvSpPr>
          <p:nvPr/>
        </p:nvSpPr>
        <p:spPr>
          <a:xfrm>
            <a:off x="611560" y="26064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ES_tradnl" sz="2400" b="1" dirty="0" smtClean="0">
              <a:latin typeface="+mj-lt"/>
            </a:endParaRPr>
          </a:p>
          <a:p>
            <a:pPr algn="just"/>
            <a:endParaRPr lang="es-ES_tradnl" sz="2400" b="1" dirty="0" smtClean="0">
              <a:latin typeface="+mj-lt"/>
            </a:endParaRPr>
          </a:p>
          <a:p>
            <a:pPr marL="0" indent="0" algn="just">
              <a:buFont typeface="Arial" pitchFamily="34" charset="0"/>
              <a:buNone/>
            </a:pPr>
            <a:r>
              <a:rPr lang="es-ES_tradnl" sz="2400" b="1" dirty="0" smtClean="0">
                <a:latin typeface="+mj-lt"/>
              </a:rPr>
              <a:t>9. </a:t>
            </a:r>
            <a:r>
              <a:rPr lang="es-ES_tradnl" sz="2400" dirty="0" smtClean="0">
                <a:latin typeface="+mj-lt"/>
              </a:rPr>
              <a:t>Haga preguntas. Esto estimula al otro y muestra que Usted está escuchándolo</a:t>
            </a:r>
          </a:p>
          <a:p>
            <a:pPr algn="just"/>
            <a:endParaRPr lang="es-ES_tradnl" sz="2400" dirty="0">
              <a:latin typeface="Kristen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2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MX" b="1" dirty="0">
              <a:latin typeface="Arial" pitchFamily="34" charset="0"/>
              <a:cs typeface="Arial" pitchFamily="34" charset="0"/>
            </a:endParaRPr>
          </a:p>
          <a:p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6 Marcador de posición de imagen"/>
          <p:cNvPicPr>
            <a:picLocks/>
          </p:cNvPicPr>
          <p:nvPr/>
        </p:nvPicPr>
        <p:blipFill>
          <a:blip r:embed="rId3"/>
          <a:srcRect t="4563" b="4563"/>
          <a:stretch>
            <a:fillRect/>
          </a:stretch>
        </p:blipFill>
        <p:spPr bwMode="auto">
          <a:xfrm>
            <a:off x="827584" y="2239132"/>
            <a:ext cx="3138736" cy="245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5 Marcador de texto"/>
          <p:cNvSpPr txBox="1">
            <a:spLocks/>
          </p:cNvSpPr>
          <p:nvPr/>
        </p:nvSpPr>
        <p:spPr>
          <a:xfrm>
            <a:off x="4860032" y="1340768"/>
            <a:ext cx="3469182" cy="278857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2400" dirty="0" smtClean="0">
                <a:latin typeface="+mj-lt"/>
              </a:rPr>
              <a:t>Elaboré preguntas a la personas que se encuentra hablando ya que esta sabrá que usted realmente estaba interesado en el tema.</a:t>
            </a:r>
            <a:endParaRPr lang="es-ES_tradnl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2911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MX" b="1" dirty="0">
              <a:latin typeface="Arial" pitchFamily="34" charset="0"/>
              <a:cs typeface="Arial" pitchFamily="34" charset="0"/>
            </a:endParaRPr>
          </a:p>
          <a:p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5 Marcador de texto"/>
          <p:cNvSpPr txBox="1">
            <a:spLocks/>
          </p:cNvSpPr>
          <p:nvPr/>
        </p:nvSpPr>
        <p:spPr>
          <a:xfrm>
            <a:off x="2771800" y="950034"/>
            <a:ext cx="4113087" cy="64807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_tradnl" sz="2800" dirty="0" smtClean="0">
                <a:latin typeface="+mj-lt"/>
              </a:rPr>
              <a:t>Bibliografía </a:t>
            </a:r>
            <a:endParaRPr lang="es-ES_tradnl" sz="2800" dirty="0">
              <a:latin typeface="+mj-lt"/>
            </a:endParaRPr>
          </a:p>
        </p:txBody>
      </p:sp>
      <p:sp>
        <p:nvSpPr>
          <p:cNvPr id="6" name="Título 2"/>
          <p:cNvSpPr txBox="1">
            <a:spLocks/>
          </p:cNvSpPr>
          <p:nvPr/>
        </p:nvSpPr>
        <p:spPr>
          <a:xfrm>
            <a:off x="899592" y="1844824"/>
            <a:ext cx="7113984" cy="2592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400" dirty="0" smtClean="0"/>
              <a:t/>
            </a:r>
            <a:br>
              <a:rPr lang="es-MX" sz="2400" dirty="0" smtClean="0"/>
            </a:br>
            <a:r>
              <a:rPr lang="es-MX" sz="2400" dirty="0" smtClean="0"/>
              <a:t>- </a:t>
            </a:r>
            <a:r>
              <a:rPr lang="es-MX" sz="2500" dirty="0" smtClean="0"/>
              <a:t>Torralba. F. (2005). El arte de saber escuchar. Ed. Milenio. México, D.F.</a:t>
            </a:r>
            <a:br>
              <a:rPr lang="es-MX" sz="2500" dirty="0" smtClean="0"/>
            </a:br>
            <a:r>
              <a:rPr lang="es-MX" sz="2500" dirty="0" smtClean="0"/>
              <a:t>- Ortiz C. R. (2007). Como desarrollar la capacidad de escucha activa. Ed. </a:t>
            </a:r>
            <a:r>
              <a:rPr lang="es-MX" sz="2500" dirty="0" err="1" smtClean="0"/>
              <a:t>Lulu</a:t>
            </a:r>
            <a:r>
              <a:rPr lang="es-MX" sz="2500" dirty="0" smtClean="0"/>
              <a:t>. México, D.F.  </a:t>
            </a:r>
            <a:endParaRPr lang="es-MX" sz="2500" dirty="0"/>
          </a:p>
        </p:txBody>
      </p:sp>
    </p:spTree>
    <p:extLst>
      <p:ext uri="{BB962C8B-B14F-4D97-AF65-F5344CB8AC3E}">
        <p14:creationId xmlns:p14="http://schemas.microsoft.com/office/powerpoint/2010/main" val="34546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MX" b="1" dirty="0">
              <a:latin typeface="Arial" pitchFamily="34" charset="0"/>
              <a:cs typeface="Arial" pitchFamily="34" charset="0"/>
            </a:endParaRPr>
          </a:p>
          <a:p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Desarrollo del Tema </a:t>
            </a:r>
            <a:endParaRPr lang="es-MX" dirty="0"/>
          </a:p>
        </p:txBody>
      </p:sp>
      <p:sp>
        <p:nvSpPr>
          <p:cNvPr id="15" name="1 Título"/>
          <p:cNvSpPr txBox="1">
            <a:spLocks/>
          </p:cNvSpPr>
          <p:nvPr/>
        </p:nvSpPr>
        <p:spPr>
          <a:xfrm>
            <a:off x="1115616" y="1600200"/>
            <a:ext cx="2520280" cy="2752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dirty="0" smtClean="0"/>
              <a:t>Técnicas para saber escuchar</a:t>
            </a:r>
            <a:endParaRPr lang="es-ES_tradnl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104" y="2060848"/>
            <a:ext cx="1928826" cy="31628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8541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MX" b="1" dirty="0">
              <a:latin typeface="Arial" pitchFamily="34" charset="0"/>
              <a:cs typeface="Arial" pitchFamily="34" charset="0"/>
            </a:endParaRPr>
          </a:p>
          <a:p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4 CuadroTexto"/>
          <p:cNvSpPr txBox="1"/>
          <p:nvPr/>
        </p:nvSpPr>
        <p:spPr>
          <a:xfrm rot="20864545">
            <a:off x="849889" y="2431591"/>
            <a:ext cx="3621408" cy="120032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chemeClr val="tx1"/>
                </a:solidFill>
              </a:rPr>
              <a:t>Aprende a callar para saber escuchar, porque así mas entenderás.</a:t>
            </a:r>
            <a:endParaRPr lang="es-ES_tradnl" sz="2400" b="1" dirty="0">
              <a:solidFill>
                <a:schemeClr val="tx1"/>
              </a:solidFill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945148" y="908720"/>
            <a:ext cx="8229600" cy="3849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s-ES_tradnl" sz="2400" b="1" dirty="0" smtClean="0">
                <a:latin typeface="+mj-lt"/>
              </a:rPr>
              <a:t> 1. </a:t>
            </a:r>
            <a:r>
              <a:rPr lang="es-ES_tradnl" sz="2400" dirty="0" smtClean="0">
                <a:latin typeface="+mj-lt"/>
              </a:rPr>
              <a:t>Deje de hablar. Usted no puede escuchar si está hablando.</a:t>
            </a:r>
          </a:p>
          <a:p>
            <a:pPr marL="0" indent="0">
              <a:buFont typeface="Arial" pitchFamily="34" charset="0"/>
              <a:buNone/>
            </a:pPr>
            <a:endParaRPr lang="es-ES_tradnl" sz="2400" dirty="0" smtClean="0">
              <a:latin typeface="+mj-lt"/>
            </a:endParaRPr>
          </a:p>
          <a:p>
            <a:endParaRPr lang="es-ES_tradnl" sz="2400" dirty="0">
              <a:latin typeface="+mj-lt"/>
            </a:endParaRPr>
          </a:p>
        </p:txBody>
      </p:sp>
      <p:pic>
        <p:nvPicPr>
          <p:cNvPr id="9" name="3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8774" y="1828483"/>
            <a:ext cx="2040639" cy="29295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2180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MX" b="1" dirty="0">
              <a:latin typeface="Arial" pitchFamily="34" charset="0"/>
              <a:cs typeface="Arial" pitchFamily="34" charset="0"/>
            </a:endParaRPr>
          </a:p>
          <a:p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7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568" y="692696"/>
            <a:ext cx="4143404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5 Marcador de texto"/>
          <p:cNvSpPr txBox="1">
            <a:spLocks/>
          </p:cNvSpPr>
          <p:nvPr/>
        </p:nvSpPr>
        <p:spPr>
          <a:xfrm>
            <a:off x="5358999" y="2924944"/>
            <a:ext cx="3298243" cy="110711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2400" dirty="0" smtClean="0">
                <a:latin typeface="+mj-lt"/>
              </a:rPr>
              <a:t>Si sabes escuchar tu podrás aprender más.</a:t>
            </a:r>
            <a:endParaRPr lang="es-ES_tradnl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4332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MX" b="1" dirty="0">
              <a:latin typeface="Arial" pitchFamily="34" charset="0"/>
              <a:cs typeface="Arial" pitchFamily="34" charset="0"/>
            </a:endParaRPr>
          </a:p>
          <a:p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611560" y="59293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s-ES_tradnl" sz="2400" b="1" dirty="0" smtClean="0">
                <a:latin typeface="+mj-lt"/>
              </a:rPr>
              <a:t> 2. </a:t>
            </a:r>
            <a:r>
              <a:rPr lang="es-ES_tradnl" sz="2400" dirty="0" smtClean="0">
                <a:latin typeface="+mj-lt"/>
              </a:rPr>
              <a:t>Hacer que el que habla se sienta cómodo. Ayúdelo a sentirse que es libre de hablar.</a:t>
            </a:r>
          </a:p>
          <a:p>
            <a:pPr algn="just"/>
            <a:endParaRPr lang="es-ES_tradnl" sz="2400" dirty="0" smtClean="0">
              <a:latin typeface="Kristen ITC" pitchFamily="66" charset="0"/>
            </a:endParaRPr>
          </a:p>
          <a:p>
            <a:pPr algn="just"/>
            <a:endParaRPr lang="es-ES_tradnl" sz="2400" dirty="0">
              <a:latin typeface="Kristen ITC" pitchFamily="66" charset="0"/>
            </a:endParaRPr>
          </a:p>
        </p:txBody>
      </p:sp>
      <p:pic>
        <p:nvPicPr>
          <p:cNvPr id="6" name="5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784" y="2186520"/>
            <a:ext cx="4680520" cy="29323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0850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MX" b="1" dirty="0">
              <a:latin typeface="Arial" pitchFamily="34" charset="0"/>
              <a:cs typeface="Arial" pitchFamily="34" charset="0"/>
            </a:endParaRPr>
          </a:p>
          <a:p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6 Marcador de posición de imagen"/>
          <p:cNvPicPr>
            <a:picLocks/>
          </p:cNvPicPr>
          <p:nvPr/>
        </p:nvPicPr>
        <p:blipFill>
          <a:blip r:embed="rId3"/>
          <a:srcRect l="14362" r="14362"/>
          <a:stretch>
            <a:fillRect/>
          </a:stretch>
        </p:blipFill>
        <p:spPr bwMode="auto">
          <a:xfrm>
            <a:off x="2339752" y="2060847"/>
            <a:ext cx="4938936" cy="2666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5 Marcador de texto"/>
          <p:cNvSpPr txBox="1">
            <a:spLocks/>
          </p:cNvSpPr>
          <p:nvPr/>
        </p:nvSpPr>
        <p:spPr>
          <a:xfrm>
            <a:off x="434291" y="662258"/>
            <a:ext cx="8208912" cy="153251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2400" dirty="0" smtClean="0">
                <a:latin typeface="+mj-lt"/>
              </a:rPr>
              <a:t>Ayudar a la persona que se encuentra hablando ya que si esta escucha voces este se sentirá intimidado;  entonces ayúdelo para que no sea así.</a:t>
            </a:r>
            <a:endParaRPr lang="es-ES_tradnl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6862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MX" b="1" dirty="0">
              <a:latin typeface="Arial" pitchFamily="34" charset="0"/>
              <a:cs typeface="Arial" pitchFamily="34" charset="0"/>
            </a:endParaRPr>
          </a:p>
          <a:p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457200" y="590251"/>
            <a:ext cx="8229600" cy="4137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s-ES_tradnl" sz="2400" b="1" dirty="0" smtClean="0">
                <a:latin typeface="+mj-lt"/>
              </a:rPr>
              <a:t>3. </a:t>
            </a:r>
            <a:r>
              <a:rPr lang="es-ES_tradnl" sz="2400" dirty="0" smtClean="0">
                <a:latin typeface="+mj-lt"/>
              </a:rPr>
              <a:t>Demuéstrele que desea escucharlo. Parezca y actúe como si estuviera sinceramente interesado. </a:t>
            </a:r>
          </a:p>
          <a:p>
            <a:pPr algn="just"/>
            <a:endParaRPr lang="es-ES_tradnl" dirty="0">
              <a:latin typeface="Kristen ITC" pitchFamily="66" charset="0"/>
            </a:endParaRPr>
          </a:p>
        </p:txBody>
      </p:sp>
      <p:pic>
        <p:nvPicPr>
          <p:cNvPr id="6" name="3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36083" y="2060848"/>
            <a:ext cx="3071834" cy="29289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673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MX" b="1" dirty="0">
              <a:latin typeface="Arial" pitchFamily="34" charset="0"/>
              <a:cs typeface="Arial" pitchFamily="34" charset="0"/>
            </a:endParaRPr>
          </a:p>
          <a:p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6 Marcador de posición de imagen"/>
          <p:cNvPicPr>
            <a:picLocks/>
          </p:cNvPicPr>
          <p:nvPr/>
        </p:nvPicPr>
        <p:blipFill>
          <a:blip r:embed="rId3"/>
          <a:srcRect t="218" b="218"/>
          <a:stretch>
            <a:fillRect/>
          </a:stretch>
        </p:blipFill>
        <p:spPr bwMode="auto">
          <a:xfrm>
            <a:off x="2699792" y="1988840"/>
            <a:ext cx="4795936" cy="288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5 Marcador de texto"/>
          <p:cNvSpPr txBox="1">
            <a:spLocks/>
          </p:cNvSpPr>
          <p:nvPr/>
        </p:nvSpPr>
        <p:spPr>
          <a:xfrm>
            <a:off x="484130" y="570384"/>
            <a:ext cx="7128792" cy="122413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2400" dirty="0" smtClean="0">
                <a:latin typeface="+mj-lt"/>
              </a:rPr>
              <a:t>Muéstrele interés a la persona que esta hablando “Ella merece respeto Escúchela” </a:t>
            </a:r>
            <a:endParaRPr lang="es-ES_tradnl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5212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379</Words>
  <Application>Microsoft Office PowerPoint</Application>
  <PresentationFormat>Presentación en pantalla (4:3)</PresentationFormat>
  <Paragraphs>41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22</vt:i4>
      </vt:variant>
    </vt:vector>
  </HeadingPairs>
  <TitlesOfParts>
    <vt:vector size="24" baseType="lpstr">
      <vt:lpstr>Tema de Office</vt:lpstr>
      <vt:lpstr>1_Tema de Office</vt:lpstr>
      <vt:lpstr>Saber escuchar </vt:lpstr>
      <vt:lpstr>Presentación de PowerPoint</vt:lpstr>
      <vt:lpstr>Desarrollo del Tema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Citlali</dc:creator>
  <cp:lastModifiedBy>Ing. Rafaela</cp:lastModifiedBy>
  <cp:revision>39</cp:revision>
  <dcterms:created xsi:type="dcterms:W3CDTF">2012-12-04T21:22:09Z</dcterms:created>
  <dcterms:modified xsi:type="dcterms:W3CDTF">2016-05-10T18:48:59Z</dcterms:modified>
</cp:coreProperties>
</file>